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63" r:id="rId4"/>
    <p:sldId id="264" r:id="rId5"/>
    <p:sldId id="257" r:id="rId6"/>
    <p:sldId id="265" r:id="rId7"/>
    <p:sldId id="266" r:id="rId8"/>
    <p:sldId id="258" r:id="rId9"/>
    <p:sldId id="259" r:id="rId10"/>
    <p:sldId id="267" r:id="rId11"/>
    <p:sldId id="268" r:id="rId12"/>
    <p:sldId id="269" r:id="rId13"/>
  </p:sldIdLst>
  <p:sldSz cx="9601200" cy="12801600" type="A3"/>
  <p:notesSz cx="6858000" cy="9144000"/>
  <p:defaultText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2598" y="-126"/>
      </p:cViewPr>
      <p:guideLst>
        <p:guide orient="horz" pos="4032"/>
        <p:guide pos="302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3976795"/>
            <a:ext cx="8161020" cy="2744047"/>
          </a:xfrm>
        </p:spPr>
        <p:txBody>
          <a:bodyPr/>
          <a:lstStyle/>
          <a:p>
            <a:r>
              <a:rPr lang="en-US" smtClean="0"/>
              <a:t>Click to edit Master title style</a:t>
            </a:r>
            <a:endParaRPr lang="en-GB"/>
          </a:p>
        </p:txBody>
      </p:sp>
      <p:sp>
        <p:nvSpPr>
          <p:cNvPr id="3" name="Subtitle 2"/>
          <p:cNvSpPr>
            <a:spLocks noGrp="1"/>
          </p:cNvSpPr>
          <p:nvPr>
            <p:ph type="subTitle" idx="1"/>
          </p:nvPr>
        </p:nvSpPr>
        <p:spPr>
          <a:xfrm>
            <a:off x="1440180" y="7254240"/>
            <a:ext cx="6720840" cy="3271520"/>
          </a:xfrm>
        </p:spPr>
        <p:txBody>
          <a:bodyPr/>
          <a:lstStyle>
            <a:lvl1pPr marL="0" indent="0" algn="ctr">
              <a:buNone/>
              <a:defRPr>
                <a:solidFill>
                  <a:schemeClr val="tx1">
                    <a:tint val="75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4237D1D-D600-423A-82C4-8509574F16E9}" type="datetimeFigureOut">
              <a:rPr lang="en-GB" smtClean="0"/>
              <a:t>06/05/2015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40676277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237D1D-D600-423A-82C4-8509574F16E9}" type="datetimeFigureOut">
              <a:rPr lang="en-GB" smtClean="0"/>
              <a:t>06/05/2015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2615923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429" y="8226215"/>
            <a:ext cx="8161020" cy="2542540"/>
          </a:xfrm>
        </p:spPr>
        <p:txBody>
          <a:bodyPr anchor="t"/>
          <a:lstStyle>
            <a:lvl1pPr algn="l">
              <a:defRPr sz="5600" b="1" cap="all"/>
            </a:lvl1pPr>
          </a:lstStyle>
          <a:p>
            <a:r>
              <a:rPr lang="en-US" smtClean="0"/>
              <a:t>Click to edit Master title style</a:t>
            </a:r>
            <a:endParaRPr lang="en-GB"/>
          </a:p>
        </p:txBody>
      </p:sp>
      <p:sp>
        <p:nvSpPr>
          <p:cNvPr id="3" name="Text Placeholder 2"/>
          <p:cNvSpPr>
            <a:spLocks noGrp="1"/>
          </p:cNvSpPr>
          <p:nvPr>
            <p:ph type="body" idx="1"/>
          </p:nvPr>
        </p:nvSpPr>
        <p:spPr>
          <a:xfrm>
            <a:off x="758429" y="5425866"/>
            <a:ext cx="8161020" cy="2800349"/>
          </a:xfrm>
        </p:spPr>
        <p:txBody>
          <a:bodyPr anchor="b"/>
          <a:lstStyle>
            <a:lvl1pPr marL="0" indent="0">
              <a:buNone/>
              <a:defRPr sz="2800">
                <a:solidFill>
                  <a:schemeClr val="tx1">
                    <a:tint val="75000"/>
                  </a:schemeClr>
                </a:solidFill>
              </a:defRPr>
            </a:lvl1pPr>
            <a:lvl2pPr marL="640080" indent="0">
              <a:buNone/>
              <a:defRPr sz="2500">
                <a:solidFill>
                  <a:schemeClr val="tx1">
                    <a:tint val="75000"/>
                  </a:schemeClr>
                </a:solidFill>
              </a:defRPr>
            </a:lvl2pPr>
            <a:lvl3pPr marL="1280160" indent="0">
              <a:buNone/>
              <a:defRPr sz="2200">
                <a:solidFill>
                  <a:schemeClr val="tx1">
                    <a:tint val="75000"/>
                  </a:schemeClr>
                </a:solidFill>
              </a:defRPr>
            </a:lvl3pPr>
            <a:lvl4pPr marL="1920240" indent="0">
              <a:buNone/>
              <a:defRPr sz="2000">
                <a:solidFill>
                  <a:schemeClr val="tx1">
                    <a:tint val="75000"/>
                  </a:schemeClr>
                </a:solidFill>
              </a:defRPr>
            </a:lvl4pPr>
            <a:lvl5pPr marL="2560320" indent="0">
              <a:buNone/>
              <a:defRPr sz="2000">
                <a:solidFill>
                  <a:schemeClr val="tx1">
                    <a:tint val="75000"/>
                  </a:schemeClr>
                </a:solidFill>
              </a:defRPr>
            </a:lvl5pPr>
            <a:lvl6pPr marL="3200400" indent="0">
              <a:buNone/>
              <a:defRPr sz="2000">
                <a:solidFill>
                  <a:schemeClr val="tx1">
                    <a:tint val="75000"/>
                  </a:schemeClr>
                </a:solidFill>
              </a:defRPr>
            </a:lvl6pPr>
            <a:lvl7pPr marL="3840480" indent="0">
              <a:buNone/>
              <a:defRPr sz="2000">
                <a:solidFill>
                  <a:schemeClr val="tx1">
                    <a:tint val="75000"/>
                  </a:schemeClr>
                </a:solidFill>
              </a:defRPr>
            </a:lvl7pPr>
            <a:lvl8pPr marL="4480560" indent="0">
              <a:buNone/>
              <a:defRPr sz="2000">
                <a:solidFill>
                  <a:schemeClr val="tx1">
                    <a:tint val="75000"/>
                  </a:schemeClr>
                </a:solidFill>
              </a:defRPr>
            </a:lvl8pPr>
            <a:lvl9pPr marL="5120640" indent="0">
              <a:buNone/>
              <a:defRPr sz="20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237D1D-D600-423A-82C4-8509574F16E9}" type="datetimeFigureOut">
              <a:rPr lang="en-GB" smtClean="0"/>
              <a:t>06/05/2015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1144952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80060" y="2987041"/>
            <a:ext cx="4240530" cy="8448464"/>
          </a:xfrm>
        </p:spPr>
        <p:txBody>
          <a:bodyPr/>
          <a:lstStyle>
            <a:lvl1pPr>
              <a:defRPr sz="3900"/>
            </a:lvl1pPr>
            <a:lvl2pPr>
              <a:defRPr sz="3400"/>
            </a:lvl2pPr>
            <a:lvl3pPr>
              <a:defRPr sz="2800"/>
            </a:lvl3pPr>
            <a:lvl4pPr>
              <a:defRPr sz="2500"/>
            </a:lvl4pPr>
            <a:lvl5pPr>
              <a:defRPr sz="2500"/>
            </a:lvl5pPr>
            <a:lvl6pPr>
              <a:defRPr sz="2500"/>
            </a:lvl6pPr>
            <a:lvl7pPr>
              <a:defRPr sz="2500"/>
            </a:lvl7pPr>
            <a:lvl8pPr>
              <a:defRPr sz="2500"/>
            </a:lvl8pPr>
            <a:lvl9pPr>
              <a:defRPr sz="2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80610" y="2987041"/>
            <a:ext cx="4240530" cy="8448464"/>
          </a:xfrm>
        </p:spPr>
        <p:txBody>
          <a:bodyPr/>
          <a:lstStyle>
            <a:lvl1pPr>
              <a:defRPr sz="3900"/>
            </a:lvl1pPr>
            <a:lvl2pPr>
              <a:defRPr sz="3400"/>
            </a:lvl2pPr>
            <a:lvl3pPr>
              <a:defRPr sz="2800"/>
            </a:lvl3pPr>
            <a:lvl4pPr>
              <a:defRPr sz="2500"/>
            </a:lvl4pPr>
            <a:lvl5pPr>
              <a:defRPr sz="2500"/>
            </a:lvl5pPr>
            <a:lvl6pPr>
              <a:defRPr sz="2500"/>
            </a:lvl6pPr>
            <a:lvl7pPr>
              <a:defRPr sz="2500"/>
            </a:lvl7pPr>
            <a:lvl8pPr>
              <a:defRPr sz="2500"/>
            </a:lvl8pPr>
            <a:lvl9pPr>
              <a:defRPr sz="2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4237D1D-D600-423A-82C4-8509574F16E9}" type="datetimeFigureOut">
              <a:rPr lang="en-GB" smtClean="0"/>
              <a:t>06/05/2015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3077756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80061" y="2865545"/>
            <a:ext cx="4242197" cy="1194223"/>
          </a:xfrm>
        </p:spPr>
        <p:txBody>
          <a:bodyPr anchor="b"/>
          <a:lstStyle>
            <a:lvl1pPr marL="0" indent="0">
              <a:buNone/>
              <a:defRPr sz="3400" b="1"/>
            </a:lvl1pPr>
            <a:lvl2pPr marL="640080" indent="0">
              <a:buNone/>
              <a:defRPr sz="2800" b="1"/>
            </a:lvl2pPr>
            <a:lvl3pPr marL="1280160" indent="0">
              <a:buNone/>
              <a:defRPr sz="2500" b="1"/>
            </a:lvl3pPr>
            <a:lvl4pPr marL="1920240" indent="0">
              <a:buNone/>
              <a:defRPr sz="2200" b="1"/>
            </a:lvl4pPr>
            <a:lvl5pPr marL="2560320" indent="0">
              <a:buNone/>
              <a:defRPr sz="2200" b="1"/>
            </a:lvl5pPr>
            <a:lvl6pPr marL="3200400" indent="0">
              <a:buNone/>
              <a:defRPr sz="2200" b="1"/>
            </a:lvl6pPr>
            <a:lvl7pPr marL="3840480" indent="0">
              <a:buNone/>
              <a:defRPr sz="2200" b="1"/>
            </a:lvl7pPr>
            <a:lvl8pPr marL="4480560" indent="0">
              <a:buNone/>
              <a:defRPr sz="2200" b="1"/>
            </a:lvl8pPr>
            <a:lvl9pPr marL="5120640"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480061" y="4059768"/>
            <a:ext cx="4242197" cy="7375737"/>
          </a:xfrm>
        </p:spPr>
        <p:txBody>
          <a:bodyPr/>
          <a:lstStyle>
            <a:lvl1pPr>
              <a:defRPr sz="3400"/>
            </a:lvl1pPr>
            <a:lvl2pPr>
              <a:defRPr sz="2800"/>
            </a:lvl2pPr>
            <a:lvl3pPr>
              <a:defRPr sz="25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877277" y="2865545"/>
            <a:ext cx="4243864" cy="1194223"/>
          </a:xfrm>
        </p:spPr>
        <p:txBody>
          <a:bodyPr anchor="b"/>
          <a:lstStyle>
            <a:lvl1pPr marL="0" indent="0">
              <a:buNone/>
              <a:defRPr sz="3400" b="1"/>
            </a:lvl1pPr>
            <a:lvl2pPr marL="640080" indent="0">
              <a:buNone/>
              <a:defRPr sz="2800" b="1"/>
            </a:lvl2pPr>
            <a:lvl3pPr marL="1280160" indent="0">
              <a:buNone/>
              <a:defRPr sz="2500" b="1"/>
            </a:lvl3pPr>
            <a:lvl4pPr marL="1920240" indent="0">
              <a:buNone/>
              <a:defRPr sz="2200" b="1"/>
            </a:lvl4pPr>
            <a:lvl5pPr marL="2560320" indent="0">
              <a:buNone/>
              <a:defRPr sz="2200" b="1"/>
            </a:lvl5pPr>
            <a:lvl6pPr marL="3200400" indent="0">
              <a:buNone/>
              <a:defRPr sz="2200" b="1"/>
            </a:lvl6pPr>
            <a:lvl7pPr marL="3840480" indent="0">
              <a:buNone/>
              <a:defRPr sz="2200" b="1"/>
            </a:lvl7pPr>
            <a:lvl8pPr marL="4480560" indent="0">
              <a:buNone/>
              <a:defRPr sz="2200" b="1"/>
            </a:lvl8pPr>
            <a:lvl9pPr marL="5120640"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4877277" y="4059768"/>
            <a:ext cx="4243864" cy="7375737"/>
          </a:xfrm>
        </p:spPr>
        <p:txBody>
          <a:bodyPr/>
          <a:lstStyle>
            <a:lvl1pPr>
              <a:defRPr sz="3400"/>
            </a:lvl1pPr>
            <a:lvl2pPr>
              <a:defRPr sz="2800"/>
            </a:lvl2pPr>
            <a:lvl3pPr>
              <a:defRPr sz="25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4237D1D-D600-423A-82C4-8509574F16E9}" type="datetimeFigureOut">
              <a:rPr lang="en-GB" smtClean="0"/>
              <a:t>06/05/2015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3684572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4237D1D-D600-423A-82C4-8509574F16E9}" type="datetimeFigureOut">
              <a:rPr lang="en-GB" smtClean="0"/>
              <a:t>06/05/2015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373968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237D1D-D600-423A-82C4-8509574F16E9}" type="datetimeFigureOut">
              <a:rPr lang="en-GB" smtClean="0"/>
              <a:t>06/05/2015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153352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80061" y="509693"/>
            <a:ext cx="3158729" cy="2169160"/>
          </a:xfrm>
        </p:spPr>
        <p:txBody>
          <a:bodyPr anchor="b"/>
          <a:lstStyle>
            <a:lvl1pPr algn="l">
              <a:defRPr sz="2800" b="1"/>
            </a:lvl1pPr>
          </a:lstStyle>
          <a:p>
            <a:r>
              <a:rPr lang="en-US" smtClean="0"/>
              <a:t>Click to edit Master title style</a:t>
            </a:r>
            <a:endParaRPr lang="en-GB"/>
          </a:p>
        </p:txBody>
      </p:sp>
      <p:sp>
        <p:nvSpPr>
          <p:cNvPr id="3" name="Content Placeholder 2"/>
          <p:cNvSpPr>
            <a:spLocks noGrp="1"/>
          </p:cNvSpPr>
          <p:nvPr>
            <p:ph idx="1"/>
          </p:nvPr>
        </p:nvSpPr>
        <p:spPr>
          <a:xfrm>
            <a:off x="3753802" y="509695"/>
            <a:ext cx="5367338" cy="10925811"/>
          </a:xfrm>
        </p:spPr>
        <p:txBody>
          <a:bodyPr/>
          <a:lstStyle>
            <a:lvl1pPr>
              <a:defRPr sz="4500"/>
            </a:lvl1pPr>
            <a:lvl2pPr>
              <a:defRPr sz="3900"/>
            </a:lvl2pPr>
            <a:lvl3pPr>
              <a:defRPr sz="340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80061" y="2678855"/>
            <a:ext cx="3158729" cy="8756651"/>
          </a:xfrm>
        </p:spPr>
        <p:txBody>
          <a:bodyPr/>
          <a:lstStyle>
            <a:lvl1pPr marL="0" indent="0">
              <a:buNone/>
              <a:defRPr sz="2000"/>
            </a:lvl1pPr>
            <a:lvl2pPr marL="640080" indent="0">
              <a:buNone/>
              <a:defRPr sz="1700"/>
            </a:lvl2pPr>
            <a:lvl3pPr marL="1280160" indent="0">
              <a:buNone/>
              <a:defRPr sz="1400"/>
            </a:lvl3pPr>
            <a:lvl4pPr marL="1920240" indent="0">
              <a:buNone/>
              <a:defRPr sz="1300"/>
            </a:lvl4pPr>
            <a:lvl5pPr marL="2560320" indent="0">
              <a:buNone/>
              <a:defRPr sz="1300"/>
            </a:lvl5pPr>
            <a:lvl6pPr marL="3200400" indent="0">
              <a:buNone/>
              <a:defRPr sz="1300"/>
            </a:lvl6pPr>
            <a:lvl7pPr marL="3840480" indent="0">
              <a:buNone/>
              <a:defRPr sz="1300"/>
            </a:lvl7pPr>
            <a:lvl8pPr marL="4480560" indent="0">
              <a:buNone/>
              <a:defRPr sz="1300"/>
            </a:lvl8pPr>
            <a:lvl9pPr marL="5120640" indent="0">
              <a:buNone/>
              <a:defRPr sz="1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237D1D-D600-423A-82C4-8509574F16E9}" type="datetimeFigureOut">
              <a:rPr lang="en-GB" smtClean="0"/>
              <a:t>06/05/2015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3632777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902" y="8961121"/>
            <a:ext cx="5760720" cy="1057911"/>
          </a:xfrm>
        </p:spPr>
        <p:txBody>
          <a:bodyPr anchor="b"/>
          <a:lstStyle>
            <a:lvl1pPr algn="l">
              <a:defRPr sz="2800" b="1"/>
            </a:lvl1pPr>
          </a:lstStyle>
          <a:p>
            <a:r>
              <a:rPr lang="en-US" smtClean="0"/>
              <a:t>Click to edit Master title style</a:t>
            </a:r>
            <a:endParaRPr lang="en-GB"/>
          </a:p>
        </p:txBody>
      </p:sp>
      <p:sp>
        <p:nvSpPr>
          <p:cNvPr id="3" name="Picture Placeholder 2"/>
          <p:cNvSpPr>
            <a:spLocks noGrp="1"/>
          </p:cNvSpPr>
          <p:nvPr>
            <p:ph type="pic" idx="1"/>
          </p:nvPr>
        </p:nvSpPr>
        <p:spPr>
          <a:xfrm>
            <a:off x="1881902" y="1143847"/>
            <a:ext cx="5760720" cy="7680960"/>
          </a:xfrm>
        </p:spPr>
        <p:txBody>
          <a:bodyPr/>
          <a:lstStyle>
            <a:lvl1pPr marL="0" indent="0">
              <a:buNone/>
              <a:defRPr sz="4500"/>
            </a:lvl1pPr>
            <a:lvl2pPr marL="640080" indent="0">
              <a:buNone/>
              <a:defRPr sz="3900"/>
            </a:lvl2pPr>
            <a:lvl3pPr marL="1280160" indent="0">
              <a:buNone/>
              <a:defRPr sz="340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endParaRPr lang="en-GB"/>
          </a:p>
        </p:txBody>
      </p:sp>
      <p:sp>
        <p:nvSpPr>
          <p:cNvPr id="4" name="Text Placeholder 3"/>
          <p:cNvSpPr>
            <a:spLocks noGrp="1"/>
          </p:cNvSpPr>
          <p:nvPr>
            <p:ph type="body" sz="half" idx="2"/>
          </p:nvPr>
        </p:nvSpPr>
        <p:spPr>
          <a:xfrm>
            <a:off x="1881902" y="10019032"/>
            <a:ext cx="5760720" cy="1502409"/>
          </a:xfrm>
        </p:spPr>
        <p:txBody>
          <a:bodyPr/>
          <a:lstStyle>
            <a:lvl1pPr marL="0" indent="0">
              <a:buNone/>
              <a:defRPr sz="2000"/>
            </a:lvl1pPr>
            <a:lvl2pPr marL="640080" indent="0">
              <a:buNone/>
              <a:defRPr sz="1700"/>
            </a:lvl2pPr>
            <a:lvl3pPr marL="1280160" indent="0">
              <a:buNone/>
              <a:defRPr sz="1400"/>
            </a:lvl3pPr>
            <a:lvl4pPr marL="1920240" indent="0">
              <a:buNone/>
              <a:defRPr sz="1300"/>
            </a:lvl4pPr>
            <a:lvl5pPr marL="2560320" indent="0">
              <a:buNone/>
              <a:defRPr sz="1300"/>
            </a:lvl5pPr>
            <a:lvl6pPr marL="3200400" indent="0">
              <a:buNone/>
              <a:defRPr sz="1300"/>
            </a:lvl6pPr>
            <a:lvl7pPr marL="3840480" indent="0">
              <a:buNone/>
              <a:defRPr sz="1300"/>
            </a:lvl7pPr>
            <a:lvl8pPr marL="4480560" indent="0">
              <a:buNone/>
              <a:defRPr sz="1300"/>
            </a:lvl8pPr>
            <a:lvl9pPr marL="5120640" indent="0">
              <a:buNone/>
              <a:defRPr sz="1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237D1D-D600-423A-82C4-8509574F16E9}" type="datetimeFigureOut">
              <a:rPr lang="en-GB" smtClean="0"/>
              <a:t>06/05/2015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2296411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237D1D-D600-423A-82C4-8509574F16E9}" type="datetimeFigureOut">
              <a:rPr lang="en-GB" smtClean="0"/>
              <a:t>06/05/2015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364578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0870" y="512659"/>
            <a:ext cx="2160270" cy="1092284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80060" y="512659"/>
            <a:ext cx="6320790" cy="1092284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237D1D-D600-423A-82C4-8509574F16E9}" type="datetimeFigureOut">
              <a:rPr lang="en-GB" smtClean="0"/>
              <a:t>06/05/2015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3666F7-ABB0-4536-8807-6B5F306D4122}" type="slidenum">
              <a:rPr lang="en-GB" smtClean="0"/>
              <a:t>‹#›</a:t>
            </a:fld>
            <a:endParaRPr lang="en-GB"/>
          </a:p>
        </p:txBody>
      </p:sp>
    </p:spTree>
    <p:extLst>
      <p:ext uri="{BB962C8B-B14F-4D97-AF65-F5344CB8AC3E}">
        <p14:creationId xmlns:p14="http://schemas.microsoft.com/office/powerpoint/2010/main" val="619997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0060" y="512657"/>
            <a:ext cx="8641080" cy="2133600"/>
          </a:xfrm>
          <a:prstGeom prst="rect">
            <a:avLst/>
          </a:prstGeom>
        </p:spPr>
        <p:txBody>
          <a:bodyPr vert="horz" lIns="128016" tIns="64008" rIns="128016" bIns="64008"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80060" y="2987041"/>
            <a:ext cx="8641080" cy="8448464"/>
          </a:xfrm>
          <a:prstGeom prst="rect">
            <a:avLst/>
          </a:prstGeom>
        </p:spPr>
        <p:txBody>
          <a:bodyPr vert="horz" lIns="128016" tIns="64008" rIns="128016" bIns="6400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80060" y="11865189"/>
            <a:ext cx="2240280" cy="681567"/>
          </a:xfrm>
          <a:prstGeom prst="rect">
            <a:avLst/>
          </a:prstGeom>
        </p:spPr>
        <p:txBody>
          <a:bodyPr vert="horz" lIns="128016" tIns="64008" rIns="128016" bIns="64008" rtlCol="0" anchor="ctr"/>
          <a:lstStyle>
            <a:lvl1pPr algn="l">
              <a:defRPr sz="1700">
                <a:solidFill>
                  <a:schemeClr val="tx1">
                    <a:tint val="75000"/>
                  </a:schemeClr>
                </a:solidFill>
              </a:defRPr>
            </a:lvl1pPr>
          </a:lstStyle>
          <a:p>
            <a:fld id="{F4237D1D-D600-423A-82C4-8509574F16E9}" type="datetimeFigureOut">
              <a:rPr lang="en-GB" smtClean="0"/>
              <a:t>06/05/2015</a:t>
            </a:fld>
            <a:endParaRPr lang="en-GB"/>
          </a:p>
        </p:txBody>
      </p:sp>
      <p:sp>
        <p:nvSpPr>
          <p:cNvPr id="5" name="Footer Placeholder 4"/>
          <p:cNvSpPr>
            <a:spLocks noGrp="1"/>
          </p:cNvSpPr>
          <p:nvPr>
            <p:ph type="ftr" sz="quarter" idx="3"/>
          </p:nvPr>
        </p:nvSpPr>
        <p:spPr>
          <a:xfrm>
            <a:off x="3280410" y="11865189"/>
            <a:ext cx="3040380" cy="681567"/>
          </a:xfrm>
          <a:prstGeom prst="rect">
            <a:avLst/>
          </a:prstGeom>
        </p:spPr>
        <p:txBody>
          <a:bodyPr vert="horz" lIns="128016" tIns="64008" rIns="128016" bIns="64008" rtlCol="0" anchor="ctr"/>
          <a:lstStyle>
            <a:lvl1pPr algn="ctr">
              <a:defRPr sz="17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880860" y="11865189"/>
            <a:ext cx="2240280" cy="681567"/>
          </a:xfrm>
          <a:prstGeom prst="rect">
            <a:avLst/>
          </a:prstGeom>
        </p:spPr>
        <p:txBody>
          <a:bodyPr vert="horz" lIns="128016" tIns="64008" rIns="128016" bIns="64008" rtlCol="0" anchor="ctr"/>
          <a:lstStyle>
            <a:lvl1pPr algn="r">
              <a:defRPr sz="1700">
                <a:solidFill>
                  <a:schemeClr val="tx1">
                    <a:tint val="75000"/>
                  </a:schemeClr>
                </a:solidFill>
              </a:defRPr>
            </a:lvl1pPr>
          </a:lstStyle>
          <a:p>
            <a:fld id="{1C3666F7-ABB0-4536-8807-6B5F306D4122}" type="slidenum">
              <a:rPr lang="en-GB" smtClean="0"/>
              <a:t>‹#›</a:t>
            </a:fld>
            <a:endParaRPr lang="en-GB"/>
          </a:p>
        </p:txBody>
      </p:sp>
    </p:spTree>
    <p:extLst>
      <p:ext uri="{BB962C8B-B14F-4D97-AF65-F5344CB8AC3E}">
        <p14:creationId xmlns:p14="http://schemas.microsoft.com/office/powerpoint/2010/main" val="1473679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280160" rtl="0" eaLnBrk="1" latinLnBrk="0" hangingPunct="1">
        <a:spcBef>
          <a:spcPct val="0"/>
        </a:spcBef>
        <a:buNone/>
        <a:defRPr sz="6200" kern="1200">
          <a:solidFill>
            <a:schemeClr val="tx1"/>
          </a:solidFill>
          <a:latin typeface="+mj-lt"/>
          <a:ea typeface="+mj-ea"/>
          <a:cs typeface="+mj-cs"/>
        </a:defRPr>
      </a:lvl1pPr>
    </p:titleStyle>
    <p:bodyStyle>
      <a:lvl1pPr marL="480060" indent="-480060" algn="l" defTabSz="1280160" rtl="0" eaLnBrk="1" latinLnBrk="0" hangingPunct="1">
        <a:spcBef>
          <a:spcPct val="20000"/>
        </a:spcBef>
        <a:buFont typeface="Arial" panose="020B0604020202020204" pitchFamily="34" charset="0"/>
        <a:buChar char="•"/>
        <a:defRPr sz="4500" kern="1200">
          <a:solidFill>
            <a:schemeClr val="tx1"/>
          </a:solidFill>
          <a:latin typeface="+mn-lt"/>
          <a:ea typeface="+mn-ea"/>
          <a:cs typeface="+mn-cs"/>
        </a:defRPr>
      </a:lvl1pPr>
      <a:lvl2pPr marL="1040130" indent="-400050" algn="l" defTabSz="1280160" rtl="0" eaLnBrk="1" latinLnBrk="0" hangingPunct="1">
        <a:spcBef>
          <a:spcPct val="20000"/>
        </a:spcBef>
        <a:buFont typeface="Arial" panose="020B0604020202020204" pitchFamily="34" charset="0"/>
        <a:buChar char="–"/>
        <a:defRPr sz="3900" kern="1200">
          <a:solidFill>
            <a:schemeClr val="tx1"/>
          </a:solidFill>
          <a:latin typeface="+mn-lt"/>
          <a:ea typeface="+mn-ea"/>
          <a:cs typeface="+mn-cs"/>
        </a:defRPr>
      </a:lvl2pPr>
      <a:lvl3pPr marL="1600200" indent="-320040" algn="l" defTabSz="1280160"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402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288036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352044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6052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0060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406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p:bodyStyle>
    <p:other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inimanners.files.wordpress.com/2014/07/crest.jpg"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fficeArt object"/>
          <p:cNvSpPr/>
          <p:nvPr/>
        </p:nvSpPr>
        <p:spPr>
          <a:xfrm>
            <a:off x="599401" y="2008312"/>
            <a:ext cx="8496944" cy="3797300"/>
          </a:xfrm>
          <a:prstGeom prst="rect">
            <a:avLst/>
          </a:prstGeom>
          <a:solidFill>
            <a:srgbClr val="FFFFFF"/>
          </a:solidFill>
          <a:ln w="12700" cap="flat">
            <a:noFill/>
            <a:miter lim="400000"/>
          </a:ln>
          <a:effectLst/>
        </p:spPr>
        <p:txBody>
          <a:bodyPr wrap="square" lIns="45719" tIns="45719" rIns="45719" bIns="45719" numCol="1" anchor="t">
            <a:noAutofit/>
          </a:bodyPr>
          <a:lstStyle/>
          <a:p>
            <a:pPr>
              <a:spcAft>
                <a:spcPts val="0"/>
              </a:spcAft>
            </a:pPr>
            <a:r>
              <a:rPr lang="en-GB" sz="4800" b="1" dirty="0" smtClean="0">
                <a:solidFill>
                  <a:schemeClr val="accent4">
                    <a:lumMod val="75000"/>
                  </a:schemeClr>
                </a:solidFill>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rPr>
              <a:t>Brief</a:t>
            </a:r>
            <a:endParaRPr lang="en-GB" sz="4800" b="1" dirty="0">
              <a:solidFill>
                <a:schemeClr val="accent4">
                  <a:lumMod val="75000"/>
                </a:schemeClr>
              </a:solidFill>
              <a:effectLst/>
              <a:uFill>
                <a:solidFill>
                  <a:srgbClr val="000000"/>
                </a:solidFill>
              </a:uFill>
              <a:latin typeface="Verdana" panose="020B0604030504040204" pitchFamily="34" charset="0"/>
              <a:ea typeface="Verdana" panose="020B0604030504040204" pitchFamily="34" charset="0"/>
              <a:cs typeface="Verdana" panose="020B0604030504040204" pitchFamily="34" charset="0"/>
            </a:endParaRPr>
          </a:p>
          <a:p>
            <a:pPr>
              <a:spcAft>
                <a:spcPts val="0"/>
              </a:spcAft>
            </a:pPr>
            <a:r>
              <a:rPr lang="en-GB" sz="2600" dirty="0">
                <a:solidFill>
                  <a:srgbClr val="000000"/>
                </a:solidFill>
                <a:effectLst/>
                <a:uFill>
                  <a:solidFill>
                    <a:srgbClr val="000000"/>
                  </a:solidFill>
                </a:uFill>
                <a:latin typeface="Verdana"/>
                <a:ea typeface="Verdana"/>
                <a:cs typeface="Verdana"/>
              </a:rPr>
              <a:t> </a:t>
            </a:r>
            <a:endParaRPr lang="en-GB" sz="1100" dirty="0">
              <a:solidFill>
                <a:srgbClr val="000000"/>
              </a:solidFill>
              <a:effectLst/>
              <a:uFill>
                <a:solidFill>
                  <a:srgbClr val="000000"/>
                </a:solidFill>
              </a:uFill>
              <a:latin typeface="Calibri"/>
              <a:ea typeface="Calibri"/>
              <a:cs typeface="Calibri"/>
            </a:endParaRPr>
          </a:p>
          <a:p>
            <a:pPr algn="ctr">
              <a:spcAft>
                <a:spcPts val="0"/>
              </a:spcAft>
            </a:pPr>
            <a:r>
              <a:rPr lang="en-GB" sz="8000" b="1" dirty="0">
                <a:solidFill>
                  <a:srgbClr val="6C2085"/>
                </a:solidFill>
                <a:effectLst/>
                <a:latin typeface="Verdana"/>
                <a:ea typeface="Arial Unicode MS"/>
              </a:rPr>
              <a:t>Noise Analysis </a:t>
            </a:r>
            <a:endParaRPr lang="en-GB" sz="8000" b="1" dirty="0" smtClean="0">
              <a:solidFill>
                <a:srgbClr val="6C2085"/>
              </a:solidFill>
              <a:effectLst/>
              <a:latin typeface="Verdana"/>
              <a:ea typeface="Arial Unicode MS"/>
            </a:endParaRPr>
          </a:p>
          <a:p>
            <a:pPr algn="ctr">
              <a:spcAft>
                <a:spcPts val="0"/>
              </a:spcAft>
            </a:pPr>
            <a:r>
              <a:rPr lang="en-GB" sz="8000" b="1" dirty="0" smtClean="0">
                <a:solidFill>
                  <a:srgbClr val="6C2085"/>
                </a:solidFill>
                <a:effectLst/>
                <a:latin typeface="Verdana"/>
                <a:ea typeface="Arial Unicode MS"/>
              </a:rPr>
              <a:t>of </a:t>
            </a:r>
            <a:r>
              <a:rPr lang="en-GB" sz="8000" b="1" dirty="0">
                <a:solidFill>
                  <a:srgbClr val="6C2085"/>
                </a:solidFill>
                <a:effectLst/>
                <a:latin typeface="Verdana"/>
                <a:ea typeface="Arial Unicode MS"/>
              </a:rPr>
              <a:t>Vibrations </a:t>
            </a:r>
            <a:endParaRPr lang="en-GB" sz="8000" b="1" dirty="0" smtClean="0">
              <a:solidFill>
                <a:srgbClr val="6C2085"/>
              </a:solidFill>
              <a:effectLst/>
              <a:latin typeface="Verdana"/>
              <a:ea typeface="Arial Unicode MS"/>
            </a:endParaRPr>
          </a:p>
          <a:p>
            <a:pPr algn="ctr">
              <a:spcAft>
                <a:spcPts val="0"/>
              </a:spcAft>
            </a:pPr>
            <a:r>
              <a:rPr lang="en-GB" sz="8000" b="1" dirty="0" smtClean="0">
                <a:solidFill>
                  <a:srgbClr val="6C2085"/>
                </a:solidFill>
                <a:effectLst/>
                <a:latin typeface="Verdana"/>
                <a:ea typeface="Arial Unicode MS"/>
              </a:rPr>
              <a:t>in </a:t>
            </a:r>
            <a:r>
              <a:rPr lang="en-GB" sz="8000" b="1" dirty="0">
                <a:solidFill>
                  <a:srgbClr val="6C2085"/>
                </a:solidFill>
                <a:effectLst/>
                <a:latin typeface="Verdana"/>
                <a:ea typeface="Arial Unicode MS"/>
              </a:rPr>
              <a:t>a Torque Tube</a:t>
            </a:r>
            <a:endParaRPr lang="en-GB" sz="8000" dirty="0">
              <a:effectLst/>
              <a:latin typeface="Times New Roman"/>
              <a:ea typeface="Arial Unicode MS"/>
            </a:endParaRPr>
          </a:p>
          <a:p>
            <a:pPr>
              <a:spcAft>
                <a:spcPts val="0"/>
              </a:spcAft>
            </a:pPr>
            <a:r>
              <a:rPr lang="en-US" sz="3600" dirty="0">
                <a:solidFill>
                  <a:srgbClr val="E7C7F1"/>
                </a:solidFill>
                <a:effectLst/>
                <a:uFill>
                  <a:solidFill>
                    <a:srgbClr val="000000"/>
                  </a:solidFill>
                </a:uFill>
                <a:latin typeface="Verdana"/>
                <a:ea typeface="Calibri"/>
                <a:cs typeface="Calibri"/>
              </a:rPr>
              <a:t> </a:t>
            </a:r>
            <a:endParaRPr lang="en-GB" sz="1100" dirty="0">
              <a:solidFill>
                <a:srgbClr val="000000"/>
              </a:solidFill>
              <a:effectLst/>
              <a:uFill>
                <a:solidFill>
                  <a:srgbClr val="000000"/>
                </a:solidFill>
              </a:uFill>
              <a:latin typeface="Calibri"/>
              <a:ea typeface="Calibri"/>
              <a:cs typeface="Calibri"/>
            </a:endParaRPr>
          </a:p>
        </p:txBody>
      </p:sp>
      <p:pic>
        <p:nvPicPr>
          <p:cNvPr id="7" name="officeArt object"/>
          <p:cNvPicPr/>
          <p:nvPr/>
        </p:nvPicPr>
        <p:blipFill>
          <a:blip r:embed="rId2">
            <a:extLst/>
          </a:blip>
          <a:stretch>
            <a:fillRect/>
          </a:stretch>
        </p:blipFill>
        <p:spPr>
          <a:xfrm>
            <a:off x="1015742" y="796494"/>
            <a:ext cx="1775460" cy="786130"/>
          </a:xfrm>
          <a:prstGeom prst="rect">
            <a:avLst/>
          </a:prstGeom>
          <a:ln w="12700" cap="flat">
            <a:noFill/>
            <a:miter lim="400000"/>
          </a:ln>
          <a:effectLst/>
        </p:spPr>
      </p:pic>
      <p:pic>
        <p:nvPicPr>
          <p:cNvPr id="8" name="Picture 7" descr="Crest">
            <a:hlinkClick r:id="rId3"/>
          </p:cNvPr>
          <p:cNvPicPr/>
          <p:nvPr/>
        </p:nvPicPr>
        <p:blipFill>
          <a:blip r:embed="rId4">
            <a:extLst>
              <a:ext uri="{28A0092B-C50C-407E-A947-70E740481C1C}">
                <a14:useLocalDpi xmlns:a14="http://schemas.microsoft.com/office/drawing/2010/main" val="0"/>
              </a:ext>
            </a:extLst>
          </a:blip>
          <a:srcRect/>
          <a:stretch>
            <a:fillRect/>
          </a:stretch>
        </p:blipFill>
        <p:spPr bwMode="auto">
          <a:xfrm>
            <a:off x="5808712" y="796494"/>
            <a:ext cx="2583180" cy="728980"/>
          </a:xfrm>
          <a:prstGeom prst="rect">
            <a:avLst/>
          </a:prstGeom>
          <a:noFill/>
          <a:ln>
            <a:noFill/>
          </a:ln>
        </p:spPr>
      </p:pic>
      <p:pic>
        <p:nvPicPr>
          <p:cNvPr id="10" name="Picture 9"/>
          <p:cNvPicPr/>
          <p:nvPr/>
        </p:nvPicPr>
        <p:blipFill>
          <a:blip r:embed="rId5" cstate="print">
            <a:extLst>
              <a:ext uri="{28A0092B-C50C-407E-A947-70E740481C1C}">
                <a14:useLocalDpi xmlns:a14="http://schemas.microsoft.com/office/drawing/2010/main" val="0"/>
              </a:ext>
            </a:extLst>
          </a:blip>
          <a:stretch>
            <a:fillRect/>
          </a:stretch>
        </p:blipFill>
        <p:spPr>
          <a:xfrm>
            <a:off x="223897" y="7812409"/>
            <a:ext cx="8872448" cy="4988146"/>
          </a:xfrm>
          <a:prstGeom prst="rect">
            <a:avLst/>
          </a:prstGeom>
        </p:spPr>
      </p:pic>
    </p:spTree>
    <p:extLst>
      <p:ext uri="{BB962C8B-B14F-4D97-AF65-F5344CB8AC3E}">
        <p14:creationId xmlns:p14="http://schemas.microsoft.com/office/powerpoint/2010/main" val="1549341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383" y="5608712"/>
            <a:ext cx="7998931" cy="6480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officeArt object"/>
          <p:cNvSpPr/>
          <p:nvPr/>
        </p:nvSpPr>
        <p:spPr>
          <a:xfrm>
            <a:off x="488376" y="568152"/>
            <a:ext cx="8496944" cy="3797300"/>
          </a:xfrm>
          <a:prstGeom prst="rect">
            <a:avLst/>
          </a:prstGeom>
          <a:solidFill>
            <a:srgbClr val="FFFFFF"/>
          </a:solidFill>
          <a:ln w="12700" cap="flat">
            <a:noFill/>
            <a:miter lim="400000"/>
          </a:ln>
          <a:effectLst/>
        </p:spPr>
        <p:txBody>
          <a:bodyPr wrap="square" lIns="45719" tIns="45719" rIns="45719" bIns="45719" numCol="1" anchor="t">
            <a:noAutofit/>
          </a:bodyPr>
          <a:lstStyle/>
          <a:p>
            <a:pPr>
              <a:spcAft>
                <a:spcPts val="0"/>
              </a:spcAft>
            </a:pPr>
            <a:r>
              <a:rPr lang="en-GB" sz="2600" dirty="0">
                <a:solidFill>
                  <a:srgbClr val="000000"/>
                </a:solidFill>
                <a:effectLst/>
                <a:uFill>
                  <a:solidFill>
                    <a:srgbClr val="000000"/>
                  </a:solidFill>
                </a:uFill>
                <a:latin typeface="Verdana"/>
                <a:ea typeface="Verdana"/>
                <a:cs typeface="Verdana"/>
              </a:rPr>
              <a:t> </a:t>
            </a:r>
            <a:endParaRPr lang="en-GB" sz="1100" dirty="0">
              <a:solidFill>
                <a:srgbClr val="000000"/>
              </a:solidFill>
              <a:effectLst/>
              <a:uFill>
                <a:solidFill>
                  <a:srgbClr val="000000"/>
                </a:solidFill>
              </a:uFill>
              <a:latin typeface="Calibri"/>
              <a:ea typeface="Calibri"/>
              <a:cs typeface="Calibri"/>
            </a:endParaRPr>
          </a:p>
          <a:p>
            <a:pPr algn="ctr">
              <a:spcAft>
                <a:spcPts val="0"/>
              </a:spcAft>
            </a:pPr>
            <a:r>
              <a:rPr lang="en-GB" sz="7200" b="1" dirty="0" smtClean="0">
                <a:solidFill>
                  <a:srgbClr val="6C2085"/>
                </a:solidFill>
                <a:latin typeface="Verdana"/>
                <a:ea typeface="Arial Unicode MS"/>
              </a:rPr>
              <a:t>Modelling a </a:t>
            </a:r>
            <a:r>
              <a:rPr lang="en-GB" sz="7200" b="1" dirty="0" smtClean="0">
                <a:solidFill>
                  <a:srgbClr val="6C2085"/>
                </a:solidFill>
                <a:latin typeface="Verdana"/>
                <a:ea typeface="Arial Unicode MS"/>
              </a:rPr>
              <a:t>windscreen wiper </a:t>
            </a:r>
            <a:r>
              <a:rPr lang="en-GB" sz="7200" b="1" dirty="0" smtClean="0">
                <a:solidFill>
                  <a:srgbClr val="6C2085"/>
                </a:solidFill>
                <a:latin typeface="Verdana"/>
                <a:ea typeface="Arial Unicode MS"/>
              </a:rPr>
              <a:t>mechanism</a:t>
            </a:r>
            <a:r>
              <a:rPr lang="en-US" sz="3600" dirty="0">
                <a:solidFill>
                  <a:srgbClr val="E7C7F1"/>
                </a:solidFill>
                <a:effectLst/>
                <a:uFill>
                  <a:solidFill>
                    <a:srgbClr val="000000"/>
                  </a:solidFill>
                </a:uFill>
                <a:latin typeface="Verdana"/>
                <a:ea typeface="Calibri"/>
                <a:cs typeface="Calibri"/>
              </a:rPr>
              <a:t> </a:t>
            </a:r>
            <a:endParaRPr lang="en-GB" sz="1100" dirty="0">
              <a:solidFill>
                <a:srgbClr val="000000"/>
              </a:solidFill>
              <a:effectLst/>
              <a:uFill>
                <a:solidFill>
                  <a:srgbClr val="000000"/>
                </a:solidFill>
              </a:uFill>
              <a:latin typeface="Calibri"/>
              <a:ea typeface="Calibri"/>
              <a:cs typeface="Calibri"/>
            </a:endParaRPr>
          </a:p>
        </p:txBody>
      </p:sp>
    </p:spTree>
    <p:extLst>
      <p:ext uri="{BB962C8B-B14F-4D97-AF65-F5344CB8AC3E}">
        <p14:creationId xmlns:p14="http://schemas.microsoft.com/office/powerpoint/2010/main" val="1083465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fficeArt object"/>
          <p:cNvSpPr/>
          <p:nvPr/>
        </p:nvSpPr>
        <p:spPr>
          <a:xfrm>
            <a:off x="239370" y="928192"/>
            <a:ext cx="8496944" cy="11017224"/>
          </a:xfrm>
          <a:prstGeom prst="rect">
            <a:avLst/>
          </a:prstGeom>
          <a:solidFill>
            <a:srgbClr val="FFFFFF"/>
          </a:solidFill>
          <a:ln w="12700" cap="flat">
            <a:noFill/>
            <a:miter lim="400000"/>
          </a:ln>
          <a:effectLst/>
        </p:spPr>
        <p:txBody>
          <a:bodyPr wrap="square" lIns="45719" tIns="45719" rIns="45719" bIns="45719" numCol="1" anchor="t">
            <a:noAutofit/>
          </a:bodyPr>
          <a:lstStyle/>
          <a:p>
            <a:pPr>
              <a:spcAft>
                <a:spcPts val="0"/>
              </a:spcAft>
            </a:pPr>
            <a:r>
              <a:rPr lang="en-GB" sz="2600" dirty="0">
                <a:solidFill>
                  <a:srgbClr val="000000"/>
                </a:solidFill>
                <a:effectLst/>
                <a:uFill>
                  <a:solidFill>
                    <a:srgbClr val="000000"/>
                  </a:solidFill>
                </a:uFill>
                <a:latin typeface="Verdana"/>
                <a:ea typeface="Verdana"/>
                <a:cs typeface="Verdana"/>
              </a:rPr>
              <a:t> </a:t>
            </a:r>
            <a:endParaRPr lang="en-GB" sz="1100" dirty="0">
              <a:solidFill>
                <a:srgbClr val="000000"/>
              </a:solidFill>
              <a:effectLst/>
              <a:uFill>
                <a:solidFill>
                  <a:srgbClr val="000000"/>
                </a:solidFill>
              </a:uFill>
              <a:latin typeface="Calibri"/>
              <a:ea typeface="Calibri"/>
              <a:cs typeface="Calibri"/>
            </a:endParaRPr>
          </a:p>
          <a:p>
            <a:pPr algn="just">
              <a:spcAft>
                <a:spcPts val="0"/>
              </a:spcAft>
            </a:pPr>
            <a:r>
              <a:rPr lang="en-GB" sz="4400" b="1" dirty="0" smtClean="0">
                <a:solidFill>
                  <a:srgbClr val="6C2085"/>
                </a:solidFill>
                <a:latin typeface="Verdana"/>
                <a:ea typeface="Arial Unicode MS"/>
              </a:rPr>
              <a:t>We visited Aston Martin where the engineers explained how the drive from the engine was transferred from the engine through the torque tube to the gear box at the back of the car. We discussed how to create an imbalanced load on the proposed model and used </a:t>
            </a:r>
            <a:r>
              <a:rPr lang="en-GB" sz="4400" b="1" dirty="0" err="1" smtClean="0">
                <a:solidFill>
                  <a:srgbClr val="6C2085"/>
                </a:solidFill>
                <a:latin typeface="Verdana"/>
                <a:ea typeface="Arial Unicode MS"/>
              </a:rPr>
              <a:t>lego</a:t>
            </a:r>
            <a:r>
              <a:rPr lang="en-GB" sz="4400" b="1" dirty="0" smtClean="0">
                <a:solidFill>
                  <a:srgbClr val="6C2085"/>
                </a:solidFill>
                <a:latin typeface="Verdana"/>
                <a:ea typeface="Arial Unicode MS"/>
              </a:rPr>
              <a:t> to make a model of a windscreen wiper so that we could visualise this effect better. </a:t>
            </a:r>
            <a:endParaRPr lang="en-GB" sz="4400" dirty="0">
              <a:solidFill>
                <a:srgbClr val="000000"/>
              </a:solidFill>
              <a:effectLst/>
              <a:uFill>
                <a:solidFill>
                  <a:srgbClr val="000000"/>
                </a:solidFill>
              </a:uFill>
              <a:latin typeface="Calibri"/>
              <a:ea typeface="Calibri"/>
              <a:cs typeface="Calibri"/>
            </a:endParaRPr>
          </a:p>
        </p:txBody>
      </p:sp>
    </p:spTree>
    <p:extLst>
      <p:ext uri="{BB962C8B-B14F-4D97-AF65-F5344CB8AC3E}">
        <p14:creationId xmlns:p14="http://schemas.microsoft.com/office/powerpoint/2010/main" val="4225241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fficeArt object"/>
          <p:cNvSpPr/>
          <p:nvPr/>
        </p:nvSpPr>
        <p:spPr>
          <a:xfrm>
            <a:off x="239370" y="928192"/>
            <a:ext cx="8496944" cy="11017224"/>
          </a:xfrm>
          <a:prstGeom prst="rect">
            <a:avLst/>
          </a:prstGeom>
          <a:solidFill>
            <a:srgbClr val="FFFFFF"/>
          </a:solidFill>
          <a:ln w="12700" cap="flat">
            <a:noFill/>
            <a:miter lim="400000"/>
          </a:ln>
          <a:effectLst/>
        </p:spPr>
        <p:txBody>
          <a:bodyPr wrap="square" lIns="45719" tIns="45719" rIns="45719" bIns="45719" numCol="1" anchor="t">
            <a:noAutofit/>
          </a:bodyPr>
          <a:lstStyle/>
          <a:p>
            <a:pPr>
              <a:spcAft>
                <a:spcPts val="0"/>
              </a:spcAft>
            </a:pPr>
            <a:r>
              <a:rPr lang="en-GB" sz="2600" dirty="0">
                <a:solidFill>
                  <a:srgbClr val="000000"/>
                </a:solidFill>
                <a:effectLst/>
                <a:uFill>
                  <a:solidFill>
                    <a:srgbClr val="000000"/>
                  </a:solidFill>
                </a:uFill>
                <a:latin typeface="Verdana"/>
                <a:ea typeface="Verdana"/>
                <a:cs typeface="Verdana"/>
              </a:rPr>
              <a:t> </a:t>
            </a:r>
            <a:endParaRPr lang="en-GB" sz="1100" dirty="0">
              <a:solidFill>
                <a:srgbClr val="000000"/>
              </a:solidFill>
              <a:effectLst/>
              <a:uFill>
                <a:solidFill>
                  <a:srgbClr val="000000"/>
                </a:solidFill>
              </a:uFill>
              <a:latin typeface="Calibri"/>
              <a:ea typeface="Calibri"/>
              <a:cs typeface="Calibri"/>
            </a:endParaRPr>
          </a:p>
          <a:p>
            <a:pPr algn="just">
              <a:spcAft>
                <a:spcPts val="0"/>
              </a:spcAft>
            </a:pPr>
            <a:r>
              <a:rPr lang="en-GB" sz="4400" b="1" dirty="0" smtClean="0">
                <a:solidFill>
                  <a:srgbClr val="6C2085"/>
                </a:solidFill>
                <a:latin typeface="Verdana"/>
                <a:ea typeface="Arial Unicode MS"/>
              </a:rPr>
              <a:t>At Birmingham University we were shown how vibrations could be created and measured. The lecturers also explained some of the complex testing they were undertaking on engines in order to analyse how to make them more efficient. We had great support to make the structure that we had drawn out so that we could then mount the torque tube on this when we returned to school.   </a:t>
            </a:r>
            <a:endParaRPr lang="en-GB" sz="4400" dirty="0">
              <a:solidFill>
                <a:srgbClr val="000000"/>
              </a:solidFill>
              <a:effectLst/>
              <a:uFill>
                <a:solidFill>
                  <a:srgbClr val="000000"/>
                </a:solidFill>
              </a:uFill>
              <a:latin typeface="Calibri"/>
              <a:ea typeface="Calibri"/>
              <a:cs typeface="Calibri"/>
            </a:endParaRPr>
          </a:p>
        </p:txBody>
      </p:sp>
    </p:spTree>
    <p:extLst>
      <p:ext uri="{BB962C8B-B14F-4D97-AF65-F5344CB8AC3E}">
        <p14:creationId xmlns:p14="http://schemas.microsoft.com/office/powerpoint/2010/main" val="2176825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4096" y="5469886"/>
            <a:ext cx="9121080" cy="6334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fficeArt object"/>
          <p:cNvSpPr/>
          <p:nvPr/>
        </p:nvSpPr>
        <p:spPr>
          <a:xfrm>
            <a:off x="239370" y="928192"/>
            <a:ext cx="8496944" cy="3797300"/>
          </a:xfrm>
          <a:prstGeom prst="rect">
            <a:avLst/>
          </a:prstGeom>
          <a:solidFill>
            <a:srgbClr val="FFFFFF"/>
          </a:solidFill>
          <a:ln w="12700" cap="flat">
            <a:noFill/>
            <a:miter lim="400000"/>
          </a:ln>
          <a:effectLst/>
        </p:spPr>
        <p:txBody>
          <a:bodyPr wrap="square" lIns="45719" tIns="45719" rIns="45719" bIns="45719" numCol="1" anchor="t">
            <a:noAutofit/>
          </a:bodyPr>
          <a:lstStyle/>
          <a:p>
            <a:pPr>
              <a:spcAft>
                <a:spcPts val="0"/>
              </a:spcAft>
            </a:pPr>
            <a:r>
              <a:rPr lang="en-GB" sz="2600" dirty="0">
                <a:solidFill>
                  <a:srgbClr val="000000"/>
                </a:solidFill>
                <a:effectLst/>
                <a:uFill>
                  <a:solidFill>
                    <a:srgbClr val="000000"/>
                  </a:solidFill>
                </a:uFill>
                <a:latin typeface="Verdana"/>
                <a:ea typeface="Verdana"/>
                <a:cs typeface="Verdana"/>
              </a:rPr>
              <a:t> </a:t>
            </a:r>
            <a:endParaRPr lang="en-GB" sz="1100" dirty="0">
              <a:solidFill>
                <a:srgbClr val="000000"/>
              </a:solidFill>
              <a:effectLst/>
              <a:uFill>
                <a:solidFill>
                  <a:srgbClr val="000000"/>
                </a:solidFill>
              </a:uFill>
              <a:latin typeface="Calibri"/>
              <a:ea typeface="Calibri"/>
              <a:cs typeface="Calibri"/>
            </a:endParaRPr>
          </a:p>
          <a:p>
            <a:pPr algn="ctr">
              <a:spcAft>
                <a:spcPts val="0"/>
              </a:spcAft>
            </a:pPr>
            <a:r>
              <a:rPr lang="en-GB" sz="8000" b="1" dirty="0" smtClean="0">
                <a:solidFill>
                  <a:srgbClr val="6C2085"/>
                </a:solidFill>
                <a:latin typeface="Verdana"/>
                <a:ea typeface="Arial Unicode MS"/>
              </a:rPr>
              <a:t>Working Drawing of final structure</a:t>
            </a:r>
            <a:endParaRPr lang="en-GB" sz="1100" dirty="0">
              <a:solidFill>
                <a:srgbClr val="000000"/>
              </a:solidFill>
              <a:effectLst/>
              <a:uFill>
                <a:solidFill>
                  <a:srgbClr val="000000"/>
                </a:solidFill>
              </a:uFill>
              <a:latin typeface="Calibri"/>
              <a:ea typeface="Calibri"/>
              <a:cs typeface="Calibri"/>
            </a:endParaRPr>
          </a:p>
        </p:txBody>
      </p:sp>
    </p:spTree>
    <p:extLst>
      <p:ext uri="{BB962C8B-B14F-4D97-AF65-F5344CB8AC3E}">
        <p14:creationId xmlns:p14="http://schemas.microsoft.com/office/powerpoint/2010/main" val="1549341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fficeArt object"/>
          <p:cNvSpPr/>
          <p:nvPr/>
        </p:nvSpPr>
        <p:spPr>
          <a:xfrm>
            <a:off x="239370" y="928192"/>
            <a:ext cx="8496944" cy="11017224"/>
          </a:xfrm>
          <a:prstGeom prst="rect">
            <a:avLst/>
          </a:prstGeom>
          <a:solidFill>
            <a:srgbClr val="FFFFFF"/>
          </a:solidFill>
          <a:ln w="12700" cap="flat">
            <a:noFill/>
            <a:miter lim="400000"/>
          </a:ln>
          <a:effectLst/>
        </p:spPr>
        <p:txBody>
          <a:bodyPr wrap="square" lIns="45719" tIns="45719" rIns="45719" bIns="45719" numCol="1" anchor="t">
            <a:noAutofit/>
          </a:bodyPr>
          <a:lstStyle/>
          <a:p>
            <a:pPr>
              <a:spcAft>
                <a:spcPts val="0"/>
              </a:spcAft>
            </a:pPr>
            <a:r>
              <a:rPr lang="en-GB" sz="2600" dirty="0">
                <a:solidFill>
                  <a:srgbClr val="000000"/>
                </a:solidFill>
                <a:effectLst/>
                <a:uFill>
                  <a:solidFill>
                    <a:srgbClr val="000000"/>
                  </a:solidFill>
                </a:uFill>
                <a:latin typeface="Verdana"/>
                <a:ea typeface="Verdana"/>
                <a:cs typeface="Verdana"/>
              </a:rPr>
              <a:t> </a:t>
            </a:r>
            <a:endParaRPr lang="en-GB" sz="1100" dirty="0">
              <a:solidFill>
                <a:srgbClr val="000000"/>
              </a:solidFill>
              <a:effectLst/>
              <a:uFill>
                <a:solidFill>
                  <a:srgbClr val="000000"/>
                </a:solidFill>
              </a:uFill>
              <a:latin typeface="Calibri"/>
              <a:ea typeface="Calibri"/>
              <a:cs typeface="Calibri"/>
            </a:endParaRPr>
          </a:p>
          <a:p>
            <a:pPr algn="just"/>
            <a:r>
              <a:rPr lang="en-GB" sz="4400" dirty="0" smtClean="0"/>
              <a:t> </a:t>
            </a:r>
            <a:r>
              <a:rPr lang="en-GB" sz="4400"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At school </a:t>
            </a:r>
            <a:r>
              <a:rPr lang="en-GB" sz="4400" b="1" dirty="0">
                <a:solidFill>
                  <a:srgbClr val="7030A0"/>
                </a:solidFill>
                <a:latin typeface="Verdana" panose="020B0604030504040204" pitchFamily="34" charset="0"/>
                <a:ea typeface="Verdana" panose="020B0604030504040204" pitchFamily="34" charset="0"/>
                <a:cs typeface="Verdana" panose="020B0604030504040204" pitchFamily="34" charset="0"/>
              </a:rPr>
              <a:t>we </a:t>
            </a:r>
            <a:r>
              <a:rPr lang="en-GB" sz="4400"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then investigated other devices that could measure sound and vibration. Guitar pick-ups were considered </a:t>
            </a:r>
            <a:r>
              <a:rPr lang="en-GB" sz="4400" b="1" smtClean="0">
                <a:solidFill>
                  <a:srgbClr val="7030A0"/>
                </a:solidFill>
                <a:latin typeface="Verdana" panose="020B0604030504040204" pitchFamily="34" charset="0"/>
                <a:ea typeface="Verdana" panose="020B0604030504040204" pitchFamily="34" charset="0"/>
                <a:cs typeface="Verdana" panose="020B0604030504040204" pitchFamily="34" charset="0"/>
              </a:rPr>
              <a:t>but we discovered </a:t>
            </a:r>
            <a:r>
              <a:rPr lang="en-GB" sz="4400"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that they worked on the principle of electromagnetism and the torque tube is carbon fibre.</a:t>
            </a:r>
            <a:endParaRPr lang="en-GB" sz="4400"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pPr algn="just"/>
            <a:r>
              <a:rPr lang="en-GB" sz="4400"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We found </a:t>
            </a:r>
            <a:r>
              <a:rPr lang="en-GB" sz="4400" b="1" dirty="0">
                <a:solidFill>
                  <a:srgbClr val="7030A0"/>
                </a:solidFill>
                <a:latin typeface="Verdana" panose="020B0604030504040204" pitchFamily="34" charset="0"/>
                <a:ea typeface="Verdana" panose="020B0604030504040204" pitchFamily="34" charset="0"/>
                <a:cs typeface="Verdana" panose="020B0604030504040204" pitchFamily="34" charset="0"/>
              </a:rPr>
              <a:t>a company </a:t>
            </a:r>
            <a:r>
              <a:rPr lang="en-GB" sz="4400"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called </a:t>
            </a:r>
            <a:r>
              <a:rPr lang="en-GB" sz="4400" b="1" dirty="0" err="1" smtClean="0">
                <a:solidFill>
                  <a:srgbClr val="7030A0"/>
                </a:solidFill>
                <a:latin typeface="Verdana" panose="020B0604030504040204" pitchFamily="34" charset="0"/>
                <a:ea typeface="Verdana" panose="020B0604030504040204" pitchFamily="34" charset="0"/>
                <a:cs typeface="Verdana" panose="020B0604030504040204" pitchFamily="34" charset="0"/>
              </a:rPr>
              <a:t>Gracey</a:t>
            </a:r>
            <a:r>
              <a:rPr lang="en-GB" sz="4400"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 </a:t>
            </a:r>
            <a:r>
              <a:rPr lang="en-GB" sz="4400" b="1" dirty="0">
                <a:solidFill>
                  <a:srgbClr val="7030A0"/>
                </a:solidFill>
                <a:latin typeface="Verdana" panose="020B0604030504040204" pitchFamily="34" charset="0"/>
                <a:ea typeface="Verdana" panose="020B0604030504040204" pitchFamily="34" charset="0"/>
                <a:cs typeface="Verdana" panose="020B0604030504040204" pitchFamily="34" charset="0"/>
              </a:rPr>
              <a:t>and Associates who suggested using </a:t>
            </a:r>
            <a:r>
              <a:rPr lang="en-GB" sz="4400"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their </a:t>
            </a:r>
            <a:r>
              <a:rPr lang="en-GB" sz="4400" b="1" dirty="0">
                <a:solidFill>
                  <a:srgbClr val="7030A0"/>
                </a:solidFill>
                <a:latin typeface="Verdana" panose="020B0604030504040204" pitchFamily="34" charset="0"/>
                <a:ea typeface="Verdana" panose="020B0604030504040204" pitchFamily="34" charset="0"/>
                <a:cs typeface="Verdana" panose="020B0604030504040204" pitchFamily="34" charset="0"/>
              </a:rPr>
              <a:t>B&amp;K 2250 Vibration Analysis Meter. </a:t>
            </a:r>
          </a:p>
        </p:txBody>
      </p:sp>
    </p:spTree>
    <p:extLst>
      <p:ext uri="{BB962C8B-B14F-4D97-AF65-F5344CB8AC3E}">
        <p14:creationId xmlns:p14="http://schemas.microsoft.com/office/powerpoint/2010/main" val="2424963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896" y="1432248"/>
            <a:ext cx="3682752" cy="1800200"/>
          </a:xfrm>
        </p:spPr>
        <p:txBody>
          <a:bodyPr>
            <a:normAutofit fontScale="90000"/>
          </a:bodyPr>
          <a:lstStyle/>
          <a:p>
            <a:r>
              <a:rPr lang="en-GB"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Guitar Pickup</a:t>
            </a:r>
            <a:endParaRPr lang="en-GB"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p:txBody>
      </p:sp>
      <p:pic>
        <p:nvPicPr>
          <p:cNvPr id="5" name="Picture 2" descr="http://www.mojotone.com/mojotone-classic-stratocaster-electric-guitar-pickup-single-strat-.jpg"/>
          <p:cNvPicPr>
            <a:picLocks noGrp="1" noChangeAspect="1" noChangeArrowheads="1"/>
          </p:cNvPicPr>
          <p:nvPr>
            <p:ph idx="1"/>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l="226"/>
          <a:stretch/>
        </p:blipFill>
        <p:spPr bwMode="auto">
          <a:xfrm>
            <a:off x="4159771" y="1022748"/>
            <a:ext cx="4680520" cy="4065642"/>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5757575" y="5907596"/>
            <a:ext cx="3384376" cy="1143000"/>
          </a:xfrm>
          <a:prstGeom prst="rect">
            <a:avLst/>
          </a:prstGeom>
        </p:spPr>
        <p:txBody>
          <a:bodyPr vert="horz" lIns="128016" tIns="64008" rIns="128016" bIns="64008" rtlCol="0" anchor="ctr">
            <a:noAutofit/>
          </a:bodyPr>
          <a:lstStyle>
            <a:lvl1pPr algn="ctr" defTabSz="1280160" rtl="0" eaLnBrk="1" latinLnBrk="0" hangingPunct="1">
              <a:spcBef>
                <a:spcPct val="0"/>
              </a:spcBef>
              <a:buNone/>
              <a:defRPr sz="6200" kern="1200">
                <a:solidFill>
                  <a:schemeClr val="tx1"/>
                </a:solidFill>
                <a:latin typeface="+mj-lt"/>
                <a:ea typeface="+mj-ea"/>
                <a:cs typeface="+mj-cs"/>
              </a:defRPr>
            </a:lvl1pPr>
          </a:lstStyle>
          <a:p>
            <a:r>
              <a:rPr lang="en-GB" sz="4000"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Sound Level Meter - Type 2250</a:t>
            </a:r>
            <a:endParaRPr lang="en-GB" sz="4000"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p:txBody>
      </p:sp>
      <p:pic>
        <p:nvPicPr>
          <p:cNvPr id="7" name="Picture 4" descr="http://www.bksv.com/Products/handheld-instruments/sound-level-meters/sound-level-meters/~/media/New_Products/Sound%20level%20meters/Type%202250/2250_Windscreen.ash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4258" y="4672608"/>
            <a:ext cx="5524500" cy="2886075"/>
          </a:xfrm>
          <a:prstGeom prst="rect">
            <a:avLst/>
          </a:prstGeom>
          <a:noFill/>
          <a:extLst>
            <a:ext uri="{909E8E84-426E-40DD-AFC4-6F175D3DCCD1}">
              <a14:hiddenFill xmlns:a14="http://schemas.microsoft.com/office/drawing/2010/main">
                <a:solidFill>
                  <a:srgbClr val="FFFFFF"/>
                </a:solidFill>
              </a14:hiddenFill>
            </a:ext>
          </a:extLst>
        </p:spPr>
      </p:pic>
      <p:pic>
        <p:nvPicPr>
          <p:cNvPr id="8" name="Content Placeholder 3"/>
          <p:cNvPicPr>
            <a:picLocks/>
          </p:cNvPicPr>
          <p:nvPr/>
        </p:nvPicPr>
        <p:blipFill>
          <a:blip r:embed="rId5">
            <a:extLst>
              <a:ext uri="{28A0092B-C50C-407E-A947-70E740481C1C}">
                <a14:useLocalDpi xmlns:a14="http://schemas.microsoft.com/office/drawing/2010/main" val="0"/>
              </a:ext>
            </a:extLst>
          </a:blip>
          <a:srcRect l="11156" t="33583" r="44821" b="23608"/>
          <a:stretch>
            <a:fillRect/>
          </a:stretch>
        </p:blipFill>
        <p:spPr bwMode="auto">
          <a:xfrm>
            <a:off x="4368552" y="8777064"/>
            <a:ext cx="4848678" cy="2861705"/>
          </a:xfrm>
          <a:prstGeom prst="rect">
            <a:avLst/>
          </a:prstGeom>
          <a:noFill/>
        </p:spPr>
      </p:pic>
      <p:sp>
        <p:nvSpPr>
          <p:cNvPr id="9" name="Title 1"/>
          <p:cNvSpPr txBox="1">
            <a:spLocks/>
          </p:cNvSpPr>
          <p:nvPr/>
        </p:nvSpPr>
        <p:spPr>
          <a:xfrm>
            <a:off x="279691" y="9307816"/>
            <a:ext cx="3682752" cy="1800200"/>
          </a:xfrm>
          <a:prstGeom prst="rect">
            <a:avLst/>
          </a:prstGeom>
        </p:spPr>
        <p:txBody>
          <a:bodyPr vert="horz" lIns="128016" tIns="64008" rIns="128016" bIns="64008" rtlCol="0" anchor="ctr">
            <a:normAutofit fontScale="52500" lnSpcReduction="20000"/>
          </a:bodyPr>
          <a:lstStyle>
            <a:lvl1pPr algn="ctr" defTabSz="1280160" rtl="0" eaLnBrk="1" latinLnBrk="0" hangingPunct="1">
              <a:spcBef>
                <a:spcPct val="0"/>
              </a:spcBef>
              <a:buNone/>
              <a:defRPr sz="6200" kern="1200">
                <a:solidFill>
                  <a:schemeClr val="tx1"/>
                </a:solidFill>
                <a:latin typeface="+mj-lt"/>
                <a:ea typeface="+mj-ea"/>
                <a:cs typeface="+mj-cs"/>
              </a:defRPr>
            </a:lvl1pPr>
          </a:lstStyle>
          <a:p>
            <a:r>
              <a:rPr lang="en-GB" b="1" dirty="0" smtClean="0">
                <a:solidFill>
                  <a:srgbClr val="7030A0"/>
                </a:solidFill>
                <a:latin typeface="Verdana" panose="020B0604030504040204" pitchFamily="34" charset="0"/>
                <a:ea typeface="Verdana" panose="020B0604030504040204" pitchFamily="34" charset="0"/>
                <a:cs typeface="Verdana" panose="020B0604030504040204" pitchFamily="34" charset="0"/>
              </a:rPr>
              <a:t>Images made using a acoustic camera</a:t>
            </a:r>
            <a:endParaRPr lang="en-GB"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764712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ender\users\Staff73\Documents\dt\Engineering\2014-15\Photos\IMG_7463 (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6144" y="5946213"/>
            <a:ext cx="8047040" cy="6035280"/>
          </a:xfrm>
          <a:prstGeom prst="rect">
            <a:avLst/>
          </a:prstGeom>
          <a:noFill/>
          <a:extLst>
            <a:ext uri="{909E8E84-426E-40DD-AFC4-6F175D3DCCD1}">
              <a14:hiddenFill xmlns:a14="http://schemas.microsoft.com/office/drawing/2010/main">
                <a:solidFill>
                  <a:srgbClr val="FFFFFF"/>
                </a:solidFill>
              </a14:hiddenFill>
            </a:ext>
          </a:extLst>
        </p:spPr>
      </p:pic>
      <p:sp>
        <p:nvSpPr>
          <p:cNvPr id="5" name="officeArt object"/>
          <p:cNvSpPr/>
          <p:nvPr/>
        </p:nvSpPr>
        <p:spPr>
          <a:xfrm>
            <a:off x="239370" y="928192"/>
            <a:ext cx="8496944" cy="3797300"/>
          </a:xfrm>
          <a:prstGeom prst="rect">
            <a:avLst/>
          </a:prstGeom>
          <a:solidFill>
            <a:srgbClr val="FFFFFF"/>
          </a:solidFill>
          <a:ln w="12700" cap="flat">
            <a:noFill/>
            <a:miter lim="400000"/>
          </a:ln>
          <a:effectLst/>
        </p:spPr>
        <p:txBody>
          <a:bodyPr wrap="square" lIns="45719" tIns="45719" rIns="45719" bIns="45719" numCol="1" anchor="t">
            <a:noAutofit/>
          </a:bodyPr>
          <a:lstStyle/>
          <a:p>
            <a:pPr>
              <a:spcAft>
                <a:spcPts val="0"/>
              </a:spcAft>
            </a:pPr>
            <a:r>
              <a:rPr lang="en-GB" sz="2600" dirty="0">
                <a:solidFill>
                  <a:srgbClr val="000000"/>
                </a:solidFill>
                <a:effectLst/>
                <a:uFill>
                  <a:solidFill>
                    <a:srgbClr val="000000"/>
                  </a:solidFill>
                </a:uFill>
                <a:latin typeface="Verdana"/>
                <a:ea typeface="Verdana"/>
                <a:cs typeface="Verdana"/>
              </a:rPr>
              <a:t> </a:t>
            </a:r>
            <a:endParaRPr lang="en-GB" sz="1100" dirty="0">
              <a:solidFill>
                <a:srgbClr val="000000"/>
              </a:solidFill>
              <a:effectLst/>
              <a:uFill>
                <a:solidFill>
                  <a:srgbClr val="000000"/>
                </a:solidFill>
              </a:uFill>
              <a:latin typeface="Calibri"/>
              <a:ea typeface="Calibri"/>
              <a:cs typeface="Calibri"/>
            </a:endParaRPr>
          </a:p>
          <a:p>
            <a:pPr algn="ctr">
              <a:spcAft>
                <a:spcPts val="0"/>
              </a:spcAft>
            </a:pPr>
            <a:r>
              <a:rPr lang="en-GB" sz="8000" b="1" dirty="0" smtClean="0">
                <a:solidFill>
                  <a:srgbClr val="6C2085"/>
                </a:solidFill>
                <a:latin typeface="Verdana"/>
                <a:ea typeface="Arial Unicode MS"/>
              </a:rPr>
              <a:t>Final Mechanism</a:t>
            </a:r>
            <a:endParaRPr lang="en-GB" sz="1100" dirty="0">
              <a:solidFill>
                <a:srgbClr val="000000"/>
              </a:solidFill>
              <a:effectLst/>
              <a:uFill>
                <a:solidFill>
                  <a:srgbClr val="000000"/>
                </a:solidFill>
              </a:uFill>
              <a:latin typeface="Calibri"/>
              <a:ea typeface="Calibri"/>
              <a:cs typeface="Calibri"/>
            </a:endParaRPr>
          </a:p>
        </p:txBody>
      </p:sp>
    </p:spTree>
    <p:extLst>
      <p:ext uri="{BB962C8B-B14F-4D97-AF65-F5344CB8AC3E}">
        <p14:creationId xmlns:p14="http://schemas.microsoft.com/office/powerpoint/2010/main" val="1549341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ender\users\Staff73\Documents\dt\Engineering\2014-15\Photos\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6948991"/>
            <a:ext cx="3744416" cy="5012686"/>
          </a:xfrm>
          <a:prstGeom prst="rect">
            <a:avLst/>
          </a:prstGeom>
          <a:noFill/>
          <a:extLst>
            <a:ext uri="{909E8E84-426E-40DD-AFC4-6F175D3DCCD1}">
              <a14:hiddenFill xmlns:a14="http://schemas.microsoft.com/office/drawing/2010/main">
                <a:solidFill>
                  <a:srgbClr val="FFFFFF"/>
                </a:solidFill>
              </a14:hiddenFill>
            </a:ext>
          </a:extLst>
        </p:spPr>
      </p:pic>
      <p:sp>
        <p:nvSpPr>
          <p:cNvPr id="5" name="officeArt object"/>
          <p:cNvSpPr/>
          <p:nvPr/>
        </p:nvSpPr>
        <p:spPr>
          <a:xfrm>
            <a:off x="1092188" y="280120"/>
            <a:ext cx="6840760" cy="1656184"/>
          </a:xfrm>
          <a:prstGeom prst="rect">
            <a:avLst/>
          </a:prstGeom>
          <a:solidFill>
            <a:srgbClr val="FFFFFF"/>
          </a:solidFill>
          <a:ln w="12700" cap="flat">
            <a:noFill/>
            <a:miter lim="400000"/>
          </a:ln>
          <a:effectLst/>
        </p:spPr>
        <p:txBody>
          <a:bodyPr wrap="square" lIns="45719" tIns="45719" rIns="45719" bIns="45719" numCol="1" anchor="t">
            <a:noAutofit/>
          </a:bodyPr>
          <a:lstStyle/>
          <a:p>
            <a:pPr>
              <a:spcAft>
                <a:spcPts val="0"/>
              </a:spcAft>
            </a:pPr>
            <a:r>
              <a:rPr lang="en-GB" sz="2600" dirty="0">
                <a:solidFill>
                  <a:srgbClr val="000000"/>
                </a:solidFill>
                <a:effectLst/>
                <a:uFill>
                  <a:solidFill>
                    <a:srgbClr val="000000"/>
                  </a:solidFill>
                </a:uFill>
                <a:latin typeface="Verdana"/>
                <a:ea typeface="Verdana"/>
                <a:cs typeface="Verdana"/>
              </a:rPr>
              <a:t> </a:t>
            </a:r>
            <a:endParaRPr lang="en-GB" sz="1100" dirty="0">
              <a:solidFill>
                <a:srgbClr val="000000"/>
              </a:solidFill>
              <a:effectLst/>
              <a:uFill>
                <a:solidFill>
                  <a:srgbClr val="000000"/>
                </a:solidFill>
              </a:uFill>
              <a:latin typeface="Calibri"/>
              <a:ea typeface="Calibri"/>
              <a:cs typeface="Calibri"/>
            </a:endParaRPr>
          </a:p>
          <a:p>
            <a:pPr algn="ctr">
              <a:spcAft>
                <a:spcPts val="0"/>
              </a:spcAft>
            </a:pPr>
            <a:r>
              <a:rPr lang="en-GB" sz="6000" b="1" dirty="0" smtClean="0">
                <a:solidFill>
                  <a:srgbClr val="6C2085"/>
                </a:solidFill>
                <a:latin typeface="Verdana"/>
                <a:ea typeface="Arial Unicode MS"/>
              </a:rPr>
              <a:t>Investigations</a:t>
            </a:r>
            <a:endParaRPr lang="en-GB" sz="6000" dirty="0">
              <a:solidFill>
                <a:srgbClr val="000000"/>
              </a:solidFill>
              <a:effectLst/>
              <a:uFill>
                <a:solidFill>
                  <a:srgbClr val="000000"/>
                </a:solidFill>
              </a:uFill>
              <a:latin typeface="Calibri"/>
              <a:ea typeface="Calibri"/>
              <a:cs typeface="Calibri"/>
            </a:endParaRPr>
          </a:p>
        </p:txBody>
      </p:sp>
      <p:sp>
        <p:nvSpPr>
          <p:cNvPr id="4" name="Rectangle 3"/>
          <p:cNvSpPr/>
          <p:nvPr/>
        </p:nvSpPr>
        <p:spPr>
          <a:xfrm>
            <a:off x="-19356" y="6981458"/>
            <a:ext cx="5177407" cy="5170646"/>
          </a:xfrm>
          <a:prstGeom prst="rect">
            <a:avLst/>
          </a:prstGeom>
        </p:spPr>
        <p:txBody>
          <a:bodyPr wrap="square">
            <a:spAutoFit/>
          </a:bodyPr>
          <a:lstStyle/>
          <a:p>
            <a:pPr algn="ctr">
              <a:spcAft>
                <a:spcPts val="0"/>
              </a:spcAft>
            </a:pPr>
            <a:r>
              <a:rPr lang="en-GB" sz="6600" b="1" dirty="0" smtClean="0">
                <a:solidFill>
                  <a:srgbClr val="6C2085"/>
                </a:solidFill>
                <a:latin typeface="Verdana"/>
                <a:ea typeface="Arial Unicode MS"/>
              </a:rPr>
              <a:t>Sound recorders </a:t>
            </a:r>
          </a:p>
          <a:p>
            <a:pPr algn="ctr">
              <a:spcAft>
                <a:spcPts val="0"/>
              </a:spcAft>
            </a:pPr>
            <a:r>
              <a:rPr lang="en-GB" sz="6600" b="1" dirty="0" smtClean="0">
                <a:solidFill>
                  <a:srgbClr val="6C2085"/>
                </a:solidFill>
                <a:latin typeface="Verdana"/>
                <a:ea typeface="Arial Unicode MS"/>
              </a:rPr>
              <a:t>and Engine </a:t>
            </a:r>
          </a:p>
          <a:p>
            <a:pPr algn="ctr">
              <a:spcAft>
                <a:spcPts val="0"/>
              </a:spcAft>
            </a:pPr>
            <a:r>
              <a:rPr lang="en-GB" sz="6600" b="1" dirty="0" smtClean="0">
                <a:solidFill>
                  <a:srgbClr val="6C2085"/>
                </a:solidFill>
                <a:latin typeface="Verdana"/>
                <a:ea typeface="Arial Unicode MS"/>
              </a:rPr>
              <a:t>testing</a:t>
            </a:r>
            <a:endParaRPr lang="en-GB" sz="6600" dirty="0">
              <a:solidFill>
                <a:srgbClr val="000000"/>
              </a:solidFill>
              <a:uFill>
                <a:solidFill>
                  <a:srgbClr val="000000"/>
                </a:solidFill>
              </a:uFill>
              <a:ea typeface="Calibri"/>
              <a:cs typeface="Calibri"/>
            </a:endParaRPr>
          </a:p>
        </p:txBody>
      </p:sp>
      <p:pic>
        <p:nvPicPr>
          <p:cNvPr id="4099" name="Picture 3" descr="\\fender\users\Staff73\Documents\dt\Engineering\2014-15\Photos\IMAG066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633" y="2152327"/>
            <a:ext cx="7607869" cy="4302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3418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8192" y="6904856"/>
            <a:ext cx="7295809" cy="5471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9572" r="17623"/>
          <a:stretch/>
        </p:blipFill>
        <p:spPr bwMode="auto">
          <a:xfrm>
            <a:off x="1120908" y="352127"/>
            <a:ext cx="7324136" cy="5688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6687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453" y="6256784"/>
            <a:ext cx="3094213" cy="5471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1671" y="496144"/>
            <a:ext cx="8047361" cy="4550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7748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2209" y="6760840"/>
            <a:ext cx="2880320" cy="5093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6664" y="6328792"/>
            <a:ext cx="3094213" cy="5471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8432" y="568152"/>
            <a:ext cx="3094213" cy="5471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3286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121</TotalTime>
  <Words>20</Words>
  <Application>Microsoft Office PowerPoint</Application>
  <PresentationFormat>A3 Paper (297x420 mm)</PresentationFormat>
  <Paragraphs>27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Guitar Pickup</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Palmer</dc:creator>
  <cp:lastModifiedBy>Andrew Palmer</cp:lastModifiedBy>
  <cp:revision>21</cp:revision>
  <dcterms:created xsi:type="dcterms:W3CDTF">2015-04-22T14:30:58Z</dcterms:created>
  <dcterms:modified xsi:type="dcterms:W3CDTF">2015-05-06T09:17:30Z</dcterms:modified>
</cp:coreProperties>
</file>